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
    <p:sldId id="257" r:id="rId11"/>
    <p:sldId id="258" r:id="rId12"/>
    <p:sldId id="259" r:id="rId13"/>
    <p:sldId id="260" r:id="rId14"/>
    <p:sldId id="261" r:id="rId15"/>
    <p:sldId id="262" r:id="rId16"/>
    <p:sldId id="263" r:id="rId1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1.xml" Type="http://schemas.openxmlformats.org/officeDocument/2006/relationships/slide"/><Relationship Id="rId11" Target="slides/slide2.xml" Type="http://schemas.openxmlformats.org/officeDocument/2006/relationships/slide"/><Relationship Id="rId12" Target="slides/slide3.xml" Type="http://schemas.openxmlformats.org/officeDocument/2006/relationships/slide"/><Relationship Id="rId13" Target="slides/slide4.xml" Type="http://schemas.openxmlformats.org/officeDocument/2006/relationships/slide"/><Relationship Id="rId14" Target="slides/slide5.xml" Type="http://schemas.openxmlformats.org/officeDocument/2006/relationships/slide"/><Relationship Id="rId15" Target="slides/slide6.xml" Type="http://schemas.openxmlformats.org/officeDocument/2006/relationships/slide"/><Relationship Id="rId16" Target="slides/slide7.xml" Type="http://schemas.openxmlformats.org/officeDocument/2006/relationships/slide"/><Relationship Id="rId17" Target="slides/slide8.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8675" y="6464525"/>
            <a:ext cx="15923550" cy="793200"/>
          </a:xfrm>
          <a:prstGeom prst="rect">
            <a:avLst/>
          </a:prstGeom>
        </p:spPr>
        <p:txBody>
          <a:bodyPr anchor="t" rtlCol="false" tIns="0" lIns="0" bIns="0" rIns="0">
            <a:spAutoFit/>
          </a:bodyPr>
          <a:lstStyle/>
          <a:p>
            <a:pPr algn="l">
              <a:lnSpc>
                <a:spcPts val="5759"/>
              </a:lnSpc>
            </a:pPr>
            <a:r>
              <a:rPr lang="en-US" sz="4800">
                <a:solidFill>
                  <a:srgbClr val="C8EAE5"/>
                </a:solidFill>
                <a:latin typeface="Arimo"/>
              </a:rPr>
              <a:t>TEAM NAME : </a:t>
            </a:r>
          </a:p>
        </p:txBody>
      </p:sp>
      <p:sp>
        <p:nvSpPr>
          <p:cNvPr name="TextBox 3" id="3"/>
          <p:cNvSpPr txBox="true"/>
          <p:nvPr/>
        </p:nvSpPr>
        <p:spPr>
          <a:xfrm rot="0">
            <a:off x="1328425" y="7421525"/>
            <a:ext cx="15923550" cy="793200"/>
          </a:xfrm>
          <a:prstGeom prst="rect">
            <a:avLst/>
          </a:prstGeom>
        </p:spPr>
        <p:txBody>
          <a:bodyPr anchor="t" rtlCol="false" tIns="0" lIns="0" bIns="0" rIns="0">
            <a:spAutoFit/>
          </a:bodyPr>
          <a:lstStyle/>
          <a:p>
            <a:pPr algn="l">
              <a:lnSpc>
                <a:spcPts val="5759"/>
              </a:lnSpc>
            </a:pPr>
            <a:r>
              <a:rPr lang="en-US" sz="4800">
                <a:solidFill>
                  <a:srgbClr val="C8EAE5"/>
                </a:solidFill>
                <a:latin typeface="Arimo"/>
              </a:rPr>
              <a:t>COLLEGE : </a:t>
            </a:r>
          </a:p>
        </p:txBody>
      </p:sp>
      <p:sp>
        <p:nvSpPr>
          <p:cNvPr name="TextBox 4" id="4"/>
          <p:cNvSpPr txBox="true"/>
          <p:nvPr/>
        </p:nvSpPr>
        <p:spPr>
          <a:xfrm rot="0">
            <a:off x="1328625" y="8378525"/>
            <a:ext cx="15923550" cy="793200"/>
          </a:xfrm>
          <a:prstGeom prst="rect">
            <a:avLst/>
          </a:prstGeom>
        </p:spPr>
        <p:txBody>
          <a:bodyPr anchor="t" rtlCol="false" tIns="0" lIns="0" bIns="0" rIns="0">
            <a:spAutoFit/>
          </a:bodyPr>
          <a:lstStyle/>
          <a:p>
            <a:pPr algn="l">
              <a:lnSpc>
                <a:spcPts val="5759"/>
              </a:lnSpc>
            </a:pPr>
            <a:r>
              <a:rPr lang="en-US" sz="4800">
                <a:solidFill>
                  <a:srgbClr val="C8EAE5"/>
                </a:solidFill>
                <a:latin typeface="Arimo"/>
              </a:rPr>
              <a:t>PROBLEM STATEMENT : </a:t>
            </a:r>
          </a:p>
        </p:txBody>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5245972" y="6459500"/>
            <a:ext cx="12213750" cy="571500"/>
          </a:xfrm>
          <a:prstGeom prst="rect">
            <a:avLst/>
          </a:prstGeom>
        </p:spPr>
        <p:txBody>
          <a:bodyPr anchor="t" rtlCol="false" tIns="0" lIns="0" bIns="0" rIns="0">
            <a:spAutoFit/>
          </a:bodyPr>
          <a:lstStyle/>
          <a:p>
            <a:pPr algn="l">
              <a:lnSpc>
                <a:spcPts val="4320"/>
              </a:lnSpc>
            </a:pPr>
            <a:r>
              <a:rPr lang="en-US" sz="3600">
                <a:solidFill>
                  <a:srgbClr val="FFFFFF"/>
                </a:solidFill>
                <a:latin typeface="Arimo"/>
              </a:rPr>
              <a:t>HarvestHub </a:t>
            </a:r>
          </a:p>
        </p:txBody>
      </p:sp>
      <p:sp>
        <p:nvSpPr>
          <p:cNvPr name="TextBox 7" id="7"/>
          <p:cNvSpPr txBox="true"/>
          <p:nvPr/>
        </p:nvSpPr>
        <p:spPr>
          <a:xfrm rot="0">
            <a:off x="4495372" y="7412000"/>
            <a:ext cx="12964350" cy="571500"/>
          </a:xfrm>
          <a:prstGeom prst="rect">
            <a:avLst/>
          </a:prstGeom>
        </p:spPr>
        <p:txBody>
          <a:bodyPr anchor="t" rtlCol="false" tIns="0" lIns="0" bIns="0" rIns="0">
            <a:spAutoFit/>
          </a:bodyPr>
          <a:lstStyle/>
          <a:p>
            <a:pPr algn="l">
              <a:lnSpc>
                <a:spcPts val="4320"/>
              </a:lnSpc>
            </a:pPr>
            <a:r>
              <a:rPr lang="en-US" sz="3600">
                <a:solidFill>
                  <a:srgbClr val="FFFFFF"/>
                </a:solidFill>
                <a:latin typeface="Arimo"/>
              </a:rPr>
              <a:t>SRI VENKATESHWARA COLLEGE OF ENGINEERING</a:t>
            </a:r>
          </a:p>
        </p:txBody>
      </p:sp>
      <p:sp>
        <p:nvSpPr>
          <p:cNvPr name="TextBox 8" id="8"/>
          <p:cNvSpPr txBox="true"/>
          <p:nvPr/>
        </p:nvSpPr>
        <p:spPr>
          <a:xfrm rot="0">
            <a:off x="7858372" y="8553450"/>
            <a:ext cx="9601350" cy="1390650"/>
          </a:xfrm>
          <a:prstGeom prst="rect">
            <a:avLst/>
          </a:prstGeom>
        </p:spPr>
        <p:txBody>
          <a:bodyPr anchor="t" rtlCol="false" tIns="0" lIns="0" bIns="0" rIns="0">
            <a:spAutoFit/>
          </a:bodyPr>
          <a:lstStyle/>
          <a:p>
            <a:pPr algn="l">
              <a:lnSpc>
                <a:spcPts val="3600"/>
              </a:lnSpc>
            </a:pPr>
            <a:r>
              <a:rPr lang="en-US" sz="3000">
                <a:solidFill>
                  <a:srgbClr val="FFFFFF"/>
                </a:solidFill>
                <a:latin typeface="Arimo"/>
              </a:rPr>
              <a:t>Direct Farmer-to-Buyer Marketplace to avoid intermediate,artificial demands and tracking the products(LOGISTICS)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87425" y="2363250"/>
            <a:ext cx="15628350" cy="4371975"/>
          </a:xfrm>
          <a:prstGeom prst="rect">
            <a:avLst/>
          </a:prstGeom>
        </p:spPr>
        <p:txBody>
          <a:bodyPr anchor="t" rtlCol="false" tIns="0" lIns="0" bIns="0" rIns="0">
            <a:spAutoFit/>
          </a:bodyPr>
          <a:lstStyle/>
          <a:p>
            <a:pPr>
              <a:lnSpc>
                <a:spcPts val="4320"/>
              </a:lnSpc>
            </a:pPr>
            <a:r>
              <a:rPr lang="en-US" sz="3600">
                <a:solidFill>
                  <a:srgbClr val="FFFFFF"/>
                </a:solidFill>
                <a:latin typeface="Arimo"/>
              </a:rPr>
              <a:t>Direct Farmer-to-Buyer Marketplace to avoid intermediate and artificial demands:</a:t>
            </a:r>
          </a:p>
          <a:p>
            <a:pPr algn="l">
              <a:lnSpc>
                <a:spcPts val="4320"/>
              </a:lnSpc>
            </a:pPr>
            <a:r>
              <a:rPr lang="en-US" sz="3600">
                <a:solidFill>
                  <a:srgbClr val="FFFFFF"/>
                </a:solidFill>
                <a:latin typeface="Arimo"/>
              </a:rPr>
              <a:t>Create a digital platform that connects farmers directly with buyers, allowing them to transact without the need for intermediaries. This platform can facilitate the buying and selling of agricultural products, ensuring fair prices for farmers and transparent sourcing for buyers. Avoiding artificially inflating demand and making sure the logistics works properly by tracking the products and supplying for the demand.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991124"/>
            <a:ext cx="16230600" cy="6305550"/>
          </a:xfrm>
          <a:prstGeom prst="rect">
            <a:avLst/>
          </a:prstGeom>
        </p:spPr>
        <p:txBody>
          <a:bodyPr anchor="t" rtlCol="false" tIns="0" lIns="0" bIns="0" rIns="0">
            <a:spAutoFit/>
          </a:bodyPr>
          <a:lstStyle/>
          <a:p>
            <a:pPr algn="l">
              <a:lnSpc>
                <a:spcPts val="4533"/>
              </a:lnSpc>
            </a:pPr>
            <a:r>
              <a:rPr lang="en-US" sz="3777">
                <a:solidFill>
                  <a:srgbClr val="FFFFFF"/>
                </a:solidFill>
                <a:latin typeface="Arimo"/>
              </a:rPr>
              <a:t>A </a:t>
            </a:r>
            <a:r>
              <a:rPr lang="en-US" sz="3777">
                <a:solidFill>
                  <a:srgbClr val="FFFFFF"/>
                </a:solidFill>
                <a:latin typeface="Arimo Bold"/>
              </a:rPr>
              <a:t>DIGITAL PLATFORM</a:t>
            </a:r>
            <a:r>
              <a:rPr lang="en-US" sz="3777">
                <a:solidFill>
                  <a:srgbClr val="FFFFFF"/>
                </a:solidFill>
                <a:latin typeface="Arimo"/>
              </a:rPr>
              <a:t>, establishes direct connections between farmers and buyers, eliminating intermediaries. The platform ensures transparency and trust through detailed product listings, </a:t>
            </a:r>
            <a:r>
              <a:rPr lang="en-US" sz="3777">
                <a:solidFill>
                  <a:srgbClr val="FFFFFF"/>
                </a:solidFill>
                <a:latin typeface="Arimo Bold"/>
              </a:rPr>
              <a:t>SECURE TRANSACTIONS</a:t>
            </a:r>
            <a:r>
              <a:rPr lang="en-US" sz="3777">
                <a:solidFill>
                  <a:srgbClr val="FFFFFF"/>
                </a:solidFill>
                <a:latin typeface="Arimo"/>
              </a:rPr>
              <a:t>, and a robust review system. Additionally,it addresses the </a:t>
            </a:r>
            <a:r>
              <a:rPr lang="en-US" sz="3777">
                <a:solidFill>
                  <a:srgbClr val="FFFFFF"/>
                </a:solidFill>
                <a:latin typeface="Arimo Bold"/>
              </a:rPr>
              <a:t>ISSUES OF SURPLUS PRODUCTS</a:t>
            </a:r>
            <a:r>
              <a:rPr lang="en-US" sz="3777">
                <a:solidFill>
                  <a:srgbClr val="FFFFFF"/>
                </a:solidFill>
                <a:latin typeface="Arimo"/>
              </a:rPr>
              <a:t> by facilitating sales in demanded locations. It combats problems associated with intermediaries </a:t>
            </a:r>
            <a:r>
              <a:rPr lang="en-US" sz="3777">
                <a:solidFill>
                  <a:srgbClr val="FFFFFF"/>
                </a:solidFill>
                <a:latin typeface="Arimo Bold"/>
              </a:rPr>
              <a:t>STORING PRODUCTS, ARTIFICIALLY INFLATING DEMAND</a:t>
            </a:r>
            <a:r>
              <a:rPr lang="en-US" sz="3777">
                <a:solidFill>
                  <a:srgbClr val="FFFFFF"/>
                </a:solidFill>
                <a:latin typeface="Arimo"/>
              </a:rPr>
              <a:t>, and subsequently </a:t>
            </a:r>
            <a:r>
              <a:rPr lang="en-US" sz="3777">
                <a:solidFill>
                  <a:srgbClr val="FFFFFF"/>
                </a:solidFill>
                <a:latin typeface="Arimo Bold"/>
              </a:rPr>
              <a:t>selling them at higher prices</a:t>
            </a:r>
            <a:r>
              <a:rPr lang="en-US" sz="3777">
                <a:solidFill>
                  <a:srgbClr val="FFFFFF"/>
                </a:solidFill>
                <a:latin typeface="Arimo"/>
              </a:rPr>
              <a:t>. With features like </a:t>
            </a:r>
            <a:r>
              <a:rPr lang="en-US" sz="3777">
                <a:solidFill>
                  <a:srgbClr val="FFFFFF"/>
                </a:solidFill>
                <a:latin typeface="Arimo Bold"/>
              </a:rPr>
              <a:t>SUPPLYCHAIN TRACKING,DIGITAL CONTRACTS and MAP INTEGRATIONS</a:t>
            </a:r>
            <a:r>
              <a:rPr lang="en-US" sz="3777">
                <a:solidFill>
                  <a:srgbClr val="FFFFFF"/>
                </a:solidFill>
                <a:latin typeface="Arimo"/>
              </a:rPr>
              <a:t>.Revolutionizes agricultural trade, empowering farmers and providing buyers access to quality products in a fair and efficient marketplace.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362950" y="1649994"/>
            <a:ext cx="12421353" cy="6987011"/>
          </a:xfrm>
          <a:custGeom>
            <a:avLst/>
            <a:gdLst/>
            <a:ahLst/>
            <a:cxnLst/>
            <a:rect r="r" b="b" t="t" l="l"/>
            <a:pathLst>
              <a:path h="6987011" w="12421353">
                <a:moveTo>
                  <a:pt x="0" y="0"/>
                </a:moveTo>
                <a:lnTo>
                  <a:pt x="12421353" y="0"/>
                </a:lnTo>
                <a:lnTo>
                  <a:pt x="12421353" y="6987012"/>
                </a:lnTo>
                <a:lnTo>
                  <a:pt x="0" y="6987012"/>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10564" y="1637192"/>
            <a:ext cx="12466873" cy="7012616"/>
          </a:xfrm>
          <a:custGeom>
            <a:avLst/>
            <a:gdLst/>
            <a:ahLst/>
            <a:cxnLst/>
            <a:rect r="r" b="b" t="t" l="l"/>
            <a:pathLst>
              <a:path h="7012616" w="12466873">
                <a:moveTo>
                  <a:pt x="0" y="0"/>
                </a:moveTo>
                <a:lnTo>
                  <a:pt x="12466872" y="0"/>
                </a:lnTo>
                <a:lnTo>
                  <a:pt x="12466872" y="7012616"/>
                </a:lnTo>
                <a:lnTo>
                  <a:pt x="0" y="7012616"/>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48178" y="2009427"/>
            <a:ext cx="17939812" cy="5529674"/>
          </a:xfrm>
          <a:prstGeom prst="rect">
            <a:avLst/>
          </a:prstGeom>
        </p:spPr>
        <p:txBody>
          <a:bodyPr anchor="t" rtlCol="false" tIns="0" lIns="0" bIns="0" rIns="0">
            <a:spAutoFit/>
          </a:bodyPr>
          <a:lstStyle/>
          <a:p>
            <a:pPr>
              <a:lnSpc>
                <a:spcPts val="3653"/>
              </a:lnSpc>
            </a:pPr>
          </a:p>
          <a:p>
            <a:pPr>
              <a:lnSpc>
                <a:spcPts val="3653"/>
              </a:lnSpc>
            </a:pPr>
            <a:r>
              <a:rPr lang="en-US" sz="3044">
                <a:solidFill>
                  <a:srgbClr val="FFFFFF"/>
                </a:solidFill>
                <a:latin typeface="Arimo"/>
              </a:rPr>
              <a:t>The target market for the digital platform connecting farmers directly with buyers includes</a:t>
            </a:r>
          </a:p>
          <a:p>
            <a:pPr>
              <a:lnSpc>
                <a:spcPts val="3653"/>
              </a:lnSpc>
            </a:pPr>
          </a:p>
          <a:p>
            <a:pPr>
              <a:lnSpc>
                <a:spcPts val="3653"/>
              </a:lnSpc>
            </a:pPr>
            <a:r>
              <a:rPr lang="en-US" sz="3044">
                <a:solidFill>
                  <a:srgbClr val="FFFFFF"/>
                </a:solidFill>
                <a:latin typeface="Arimo"/>
              </a:rPr>
              <a:t>1. Farmers: Wanting to sell their produce directly to buyers without intermediaries.</a:t>
            </a:r>
          </a:p>
          <a:p>
            <a:pPr>
              <a:lnSpc>
                <a:spcPts val="3653"/>
              </a:lnSpc>
            </a:pPr>
            <a:r>
              <a:rPr lang="en-US" sz="3044">
                <a:solidFill>
                  <a:srgbClr val="FFFFFF"/>
                </a:solidFill>
                <a:latin typeface="Arimo"/>
              </a:rPr>
              <a:t>2. Individual Consumers: Looking for convenient access to farm-fresh products for their households.</a:t>
            </a:r>
          </a:p>
          <a:p>
            <a:pPr>
              <a:lnSpc>
                <a:spcPts val="3653"/>
              </a:lnSpc>
            </a:pPr>
            <a:r>
              <a:rPr lang="en-US" sz="3044">
                <a:solidFill>
                  <a:srgbClr val="FFFFFF"/>
                </a:solidFill>
                <a:latin typeface="Arimo"/>
              </a:rPr>
              <a:t>3. Grocery Stores: Interested in offering a wider variety of fresh produce to their customers.</a:t>
            </a:r>
          </a:p>
          <a:p>
            <a:pPr>
              <a:lnSpc>
                <a:spcPts val="3653"/>
              </a:lnSpc>
            </a:pPr>
            <a:r>
              <a:rPr lang="en-US" sz="3044">
                <a:solidFill>
                  <a:srgbClr val="FFFFFF"/>
                </a:solidFill>
                <a:latin typeface="Arimo"/>
              </a:rPr>
              <a:t>4. Restaurants and Cafés: Seeking fresh and locally sourced produce for their menus.</a:t>
            </a:r>
          </a:p>
          <a:p>
            <a:pPr>
              <a:lnSpc>
                <a:spcPts val="3653"/>
              </a:lnSpc>
            </a:pPr>
            <a:r>
              <a:rPr lang="en-US" sz="3044">
                <a:solidFill>
                  <a:srgbClr val="FFFFFF"/>
                </a:solidFill>
                <a:latin typeface="Arimo"/>
              </a:rPr>
              <a:t>5. Food and Beverage Manufacturers: Requiring bulk supplies of specific agricultural products for production.</a:t>
            </a:r>
          </a:p>
          <a:p>
            <a:pPr>
              <a:lnSpc>
                <a:spcPts val="3653"/>
              </a:lnSpc>
            </a:pPr>
          </a:p>
          <a:p>
            <a:pPr algn="l">
              <a:lnSpc>
                <a:spcPts val="3653"/>
              </a:lnSpc>
            </a:pPr>
            <a:r>
              <a:rPr lang="en-US" sz="3044">
                <a:solidFill>
                  <a:srgbClr val="FFFFFF"/>
                </a:solidFill>
                <a:latin typeface="Arimo"/>
              </a:rPr>
              <a:t>This order starts with the primary target market of farmers and then progresses to individual consumers and various types of businesses, ending with food and beverage manufacturers.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88880" y="1416276"/>
            <a:ext cx="17310239" cy="7444922"/>
          </a:xfrm>
          <a:prstGeom prst="rect">
            <a:avLst/>
          </a:prstGeom>
        </p:spPr>
        <p:txBody>
          <a:bodyPr anchor="t" rtlCol="false" tIns="0" lIns="0" bIns="0" rIns="0">
            <a:spAutoFit/>
          </a:bodyPr>
          <a:lstStyle/>
          <a:p>
            <a:pPr>
              <a:lnSpc>
                <a:spcPts val="3480"/>
              </a:lnSpc>
            </a:pPr>
          </a:p>
          <a:p>
            <a:pPr>
              <a:lnSpc>
                <a:spcPts val="3480"/>
              </a:lnSpc>
            </a:pPr>
          </a:p>
          <a:p>
            <a:pPr>
              <a:lnSpc>
                <a:spcPts val="3480"/>
              </a:lnSpc>
            </a:pPr>
            <a:r>
              <a:rPr lang="en-US" sz="2900">
                <a:solidFill>
                  <a:srgbClr val="FFFFFF"/>
                </a:solidFill>
                <a:latin typeface="Arimo"/>
              </a:rPr>
              <a:t>1. Subscription Model for Buyers: Offer tiered subscription packages for buyers to access the platform and purchase directly from farmers.</a:t>
            </a:r>
          </a:p>
          <a:p>
            <a:pPr>
              <a:lnSpc>
                <a:spcPts val="3480"/>
              </a:lnSpc>
            </a:pPr>
            <a:r>
              <a:rPr lang="en-US" sz="2900">
                <a:solidFill>
                  <a:srgbClr val="FFFFFF"/>
                </a:solidFill>
                <a:latin typeface="Arimo"/>
              </a:rPr>
              <a:t>2. Transaction Fees: Charge a small fee for each transaction processed through the platform.</a:t>
            </a:r>
          </a:p>
          <a:p>
            <a:pPr>
              <a:lnSpc>
                <a:spcPts val="3480"/>
              </a:lnSpc>
            </a:pPr>
            <a:r>
              <a:rPr lang="en-US" sz="2900">
                <a:solidFill>
                  <a:srgbClr val="FFFFFF"/>
                </a:solidFill>
                <a:latin typeface="Arimo"/>
              </a:rPr>
              <a:t>3. Premium Listings for Farmers: Allow farmers to pay for premium listings to increase product visibility and attract more buyers.</a:t>
            </a:r>
          </a:p>
          <a:p>
            <a:pPr>
              <a:lnSpc>
                <a:spcPts val="3480"/>
              </a:lnSpc>
            </a:pPr>
            <a:r>
              <a:rPr lang="en-US" sz="2900">
                <a:solidFill>
                  <a:srgbClr val="FFFFFF"/>
                </a:solidFill>
                <a:latin typeface="Arimo"/>
              </a:rPr>
              <a:t>4. Advertising Revenue: Generate income through targeted advertising on the platform from relevant agribusinesses.</a:t>
            </a:r>
          </a:p>
          <a:p>
            <a:pPr>
              <a:lnSpc>
                <a:spcPts val="3480"/>
              </a:lnSpc>
            </a:pPr>
            <a:r>
              <a:rPr lang="en-US" sz="2900">
                <a:solidFill>
                  <a:srgbClr val="FFFFFF"/>
                </a:solidFill>
                <a:latin typeface="Arimo"/>
              </a:rPr>
              <a:t>5. Value-Added Services: Provide additional services like logistics support or market insights for an extra fee.</a:t>
            </a:r>
          </a:p>
          <a:p>
            <a:pPr>
              <a:lnSpc>
                <a:spcPts val="3480"/>
              </a:lnSpc>
            </a:pPr>
            <a:r>
              <a:rPr lang="en-US" sz="2900">
                <a:solidFill>
                  <a:srgbClr val="FFFFFF"/>
                </a:solidFill>
                <a:latin typeface="Arimo"/>
              </a:rPr>
              <a:t>6. Partnerships and Sponsorships: Collaborate with agricultural organizations or corporate sponsors for funding or promotional opportunities.</a:t>
            </a:r>
          </a:p>
          <a:p>
            <a:pPr>
              <a:lnSpc>
                <a:spcPts val="3480"/>
              </a:lnSpc>
            </a:pPr>
            <a:r>
              <a:rPr lang="en-US" sz="2900">
                <a:solidFill>
                  <a:srgbClr val="FFFFFF"/>
                </a:solidFill>
                <a:latin typeface="Arimo"/>
              </a:rPr>
              <a:t>7. Data Monetization: Analyze transaction data to offer insights to stakeholders or sell aggregated data to researchers.</a:t>
            </a:r>
          </a:p>
          <a:p>
            <a:pPr algn="l">
              <a:lnSpc>
                <a:spcPts val="3480"/>
              </a:lnSpc>
            </a:pPr>
            <a:r>
              <a:rPr lang="en-US" sz="2900">
                <a:solidFill>
                  <a:srgbClr val="FFFFFF"/>
                </a:solidFill>
                <a:latin typeface="Arimo"/>
              </a:rPr>
              <a:t>8. Commission from Ancillary Services: Earn a commission by facilitating ancillary services like financial products or advisory services through the platform.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 y="0"/>
            <a:ext cx="18287980" cy="10287000"/>
          </a:xfrm>
          <a:custGeom>
            <a:avLst/>
            <a:gdLst/>
            <a:ahLst/>
            <a:cxnLst/>
            <a:rect r="r" b="b" t="t" l="l"/>
            <a:pathLst>
              <a:path h="10287000" w="18287980">
                <a:moveTo>
                  <a:pt x="0" y="0"/>
                </a:moveTo>
                <a:lnTo>
                  <a:pt x="18287980" y="0"/>
                </a:lnTo>
                <a:lnTo>
                  <a:pt x="1828798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1905000" y="2874300"/>
          <a:ext cx="15048066" cy="4238625"/>
        </p:xfrm>
        <a:graphic>
          <a:graphicData uri="http://schemas.openxmlformats.org/drawingml/2006/table">
            <a:tbl>
              <a:tblPr/>
              <a:tblGrid>
                <a:gridCol w="2895528"/>
                <a:gridCol w="2895528"/>
                <a:gridCol w="2895528"/>
                <a:gridCol w="2895528"/>
                <a:gridCol w="3465955"/>
              </a:tblGrid>
              <a:tr h="763716">
                <a:tc>
                  <a:txBody>
                    <a:bodyPr anchor="t" rtlCol="false"/>
                    <a:lstStyle/>
                    <a:p>
                      <a:pPr algn="l" marL="0" indent="0" lvl="0">
                        <a:lnSpc>
                          <a:spcPts val="3359"/>
                        </a:lnSpc>
                        <a:spcBef>
                          <a:spcPct val="0"/>
                        </a:spcBef>
                        <a:defRPr/>
                      </a:pPr>
                      <a:r>
                        <a:rPr lang="en-US" sz="2799" strike="noStrike" u="none">
                          <a:solidFill>
                            <a:srgbClr val="FFFFFF"/>
                          </a:solidFill>
                          <a:latin typeface="Arimo Bold"/>
                        </a:rPr>
                        <a:t>Role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strike="noStrike" u="none">
                          <a:solidFill>
                            <a:srgbClr val="FFFFFF"/>
                          </a:solidFill>
                          <a:latin typeface="Arimo Bold"/>
                        </a:rPr>
                        <a:t>Name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strike="noStrike" u="none">
                          <a:solidFill>
                            <a:srgbClr val="FFFFFF"/>
                          </a:solidFill>
                          <a:latin typeface="Arimo Bold"/>
                        </a:rPr>
                        <a:t>Stream/Dept</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strike="noStrike" u="none">
                          <a:solidFill>
                            <a:srgbClr val="FFFFFF"/>
                          </a:solidFill>
                          <a:latin typeface="Arimo Bold"/>
                        </a:rPr>
                        <a:t>Year</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strike="noStrike" u="none">
                          <a:solidFill>
                            <a:srgbClr val="FFFFFF"/>
                          </a:solidFill>
                          <a:latin typeface="Arimo Bold"/>
                        </a:rPr>
                        <a:t>College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763716">
                <a:tc>
                  <a:txBody>
                    <a:bodyPr anchor="t" rtlCol="false"/>
                    <a:lstStyle/>
                    <a:p>
                      <a:pPr algn="l" marL="0" indent="0" lvl="0">
                        <a:lnSpc>
                          <a:spcPts val="3359"/>
                        </a:lnSpc>
                        <a:spcBef>
                          <a:spcPct val="0"/>
                        </a:spcBef>
                        <a:defRPr/>
                      </a:pPr>
                      <a:r>
                        <a:rPr lang="en-US" sz="2799">
                          <a:solidFill>
                            <a:srgbClr val="FFFFFF"/>
                          </a:solidFill>
                          <a:latin typeface="Arimo Bold"/>
                        </a:rPr>
                        <a:t>LEADER</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LEENA</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ECE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II</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SVCE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763716">
                <a:tc>
                  <a:txBody>
                    <a:bodyPr anchor="t" rtlCol="false"/>
                    <a:lstStyle/>
                    <a:p>
                      <a:pPr algn="l" marL="0" indent="0" lvl="0">
                        <a:lnSpc>
                          <a:spcPts val="3359"/>
                        </a:lnSpc>
                        <a:spcBef>
                          <a:spcPct val="0"/>
                        </a:spcBef>
                        <a:defRPr/>
                      </a:pPr>
                      <a:r>
                        <a:rPr lang="en-US" sz="2799">
                          <a:solidFill>
                            <a:srgbClr val="FFFFFF"/>
                          </a:solidFill>
                          <a:latin typeface="Arimo Bold"/>
                        </a:rPr>
                        <a:t>FRONT-END</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RENUKA DEVI</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a:rPr>
                        <a:t>ECE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II</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SVCE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763716">
                <a:tc>
                  <a:txBody>
                    <a:bodyPr anchor="t" rtlCol="false"/>
                    <a:lstStyle/>
                    <a:p>
                      <a:pPr algn="l" marL="0" indent="0" lvl="0">
                        <a:lnSpc>
                          <a:spcPts val="3359"/>
                        </a:lnSpc>
                        <a:spcBef>
                          <a:spcPct val="0"/>
                        </a:spcBef>
                        <a:defRPr/>
                      </a:pPr>
                      <a:r>
                        <a:rPr lang="en-US" sz="2799">
                          <a:solidFill>
                            <a:srgbClr val="FFFFFF"/>
                          </a:solidFill>
                          <a:latin typeface="Arimo Bold"/>
                        </a:rPr>
                        <a:t>BACK-END</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LAVANYA V</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ECE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II</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SVCE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1183760">
                <a:tc>
                  <a:txBody>
                    <a:bodyPr anchor="t" rtlCol="false"/>
                    <a:lstStyle/>
                    <a:p>
                      <a:pPr algn="l" marL="0" indent="0" lvl="0">
                        <a:lnSpc>
                          <a:spcPts val="3359"/>
                        </a:lnSpc>
                        <a:spcBef>
                          <a:spcPct val="0"/>
                        </a:spcBef>
                        <a:defRPr/>
                      </a:pPr>
                      <a:r>
                        <a:rPr lang="en-US" sz="2799">
                          <a:solidFill>
                            <a:srgbClr val="FFFFFF"/>
                          </a:solidFill>
                          <a:latin typeface="Arimo Bold"/>
                        </a:rPr>
                        <a:t>INTEGRATIONS &amp; DATABASE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000"/>
                        </a:lnSpc>
                        <a:spcBef>
                          <a:spcPct val="0"/>
                        </a:spcBef>
                        <a:defRPr/>
                      </a:pPr>
                      <a:r>
                        <a:rPr lang="en-US" sz="2500" strike="noStrike" u="none">
                          <a:solidFill>
                            <a:srgbClr val="FFFFFF"/>
                          </a:solidFill>
                          <a:latin typeface="Arimo Bold"/>
                        </a:rPr>
                        <a:t>M RAMANATHAN</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strike="noStrike" u="none">
                          <a:solidFill>
                            <a:srgbClr val="FFFFFF"/>
                          </a:solidFill>
                          <a:latin typeface="Arimo Bold"/>
                        </a:rPr>
                        <a:t>ECE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II</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marL="0" indent="0" lvl="0">
                        <a:lnSpc>
                          <a:spcPts val="3359"/>
                        </a:lnSpc>
                        <a:spcBef>
                          <a:spcPct val="0"/>
                        </a:spcBef>
                        <a:defRPr/>
                      </a:pPr>
                      <a:r>
                        <a:rPr lang="en-US" sz="2799">
                          <a:solidFill>
                            <a:srgbClr val="FFFFFF"/>
                          </a:solidFill>
                          <a:latin typeface="Arimo Bold"/>
                        </a:rPr>
                        <a:t>SVCE</a:t>
                      </a:r>
                      <a:endParaRPr lang="en-US" sz="1100"/>
                    </a:p>
                  </a:txBody>
                  <a:tcPr marL="91425" marR="91425" marT="91425" marB="91425"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DAF7LR0tpyc</dc:identifier>
  <dcterms:modified xsi:type="dcterms:W3CDTF">2011-08-01T06:04:30Z</dcterms:modified>
  <cp:revision>1</cp:revision>
  <dc:title>SVCE</dc:title>
</cp:coreProperties>
</file>